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378C"/>
    <a:srgbClr val="FF99CC"/>
    <a:srgbClr val="F5C82F"/>
    <a:srgbClr val="E37802"/>
    <a:srgbClr val="185B59"/>
    <a:srgbClr val="3C3C3B"/>
    <a:srgbClr val="31A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32" y="-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4BEE3-167D-488F-A55B-70D5E2E366D6}" type="datetimeFigureOut">
              <a:rPr lang="en-GB" smtClean="0"/>
              <a:pPr/>
              <a:t>31/05/2018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0803A-9719-439E-8CF5-9DA66F83D3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C3C3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3568" y="3717032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6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3568" y="1268760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68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516216" y="260648"/>
            <a:ext cx="0" cy="5904656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5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2378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3568" y="1268760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48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3568" y="4365104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536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83568" y="1268760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84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3568" y="1268760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51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83568" y="1268760"/>
            <a:ext cx="7776864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53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3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491880" y="260648"/>
            <a:ext cx="0" cy="5904656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32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7544" y="6198796"/>
            <a:ext cx="1152128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7544" y="6198797"/>
            <a:ext cx="1152128" cy="365125"/>
          </a:xfrm>
          <a:prstGeom prst="rect">
            <a:avLst/>
          </a:prstGeom>
        </p:spPr>
        <p:txBody>
          <a:bodyPr/>
          <a:lstStyle/>
          <a:p>
            <a:fld id="{B7BEAE46-A260-43E8-ACA6-9AEB71DC928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763688" y="4797152"/>
            <a:ext cx="5472608" cy="0"/>
          </a:xfrm>
          <a:prstGeom prst="line">
            <a:avLst/>
          </a:prstGeom>
          <a:ln w="38100">
            <a:solidFill>
              <a:srgbClr val="185B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961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72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467544" cy="6858000"/>
          </a:xfrm>
          <a:prstGeom prst="rect">
            <a:avLst/>
          </a:prstGeom>
          <a:gradFill flip="none" rotWithShape="1">
            <a:gsLst>
              <a:gs pos="0">
                <a:srgbClr val="C2378C"/>
              </a:gs>
              <a:gs pos="100000">
                <a:schemeClr val="bg1"/>
              </a:gs>
              <a:gs pos="50000">
                <a:srgbClr val="FF99C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2" descr="C:\Users\greenm\AppData\Local\Microsoft\Windows\Temporary Internet Files\Content.IE5\2VQY5W11\SAFE_Logo_RGB_FULL_COLOUR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321" y="6093360"/>
            <a:ext cx="13481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arrenc\Desktop\Twitter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47" y="6272107"/>
            <a:ext cx="270444" cy="21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827584" y="6248345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rgbClr val="185B59"/>
                </a:solidFill>
              </a:rPr>
              <a:t>@SAFE_QI</a:t>
            </a:r>
            <a:endParaRPr lang="en-GB" sz="1200" b="1" dirty="0">
              <a:solidFill>
                <a:srgbClr val="185B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94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2378C"/>
                </a:solidFill>
              </a:rPr>
              <a:t>The CUSS Communication Tool</a:t>
            </a:r>
            <a:endParaRPr lang="en-GB" dirty="0">
              <a:solidFill>
                <a:srgbClr val="C237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6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CUSS?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6864" cy="457223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Cuss is a technique that uses a graded assertiveness approach to communicating.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Should someone be concerned with a process or intervention being put in place, they can raise concerns, getting more assertive if their concerns aren’t listened to.</a:t>
            </a:r>
          </a:p>
        </p:txBody>
      </p:sp>
    </p:spTree>
    <p:extLst>
      <p:ext uri="{BB962C8B-B14F-4D97-AF65-F5344CB8AC3E}">
        <p14:creationId xmlns:p14="http://schemas.microsoft.com/office/powerpoint/2010/main" val="1326383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2378C"/>
                </a:solidFill>
              </a:rPr>
              <a:t>C – U – S – S</a:t>
            </a:r>
            <a:endParaRPr lang="en-GB" dirty="0">
              <a:solidFill>
                <a:srgbClr val="C2378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 smtClean="0"/>
              <a:t>C</a:t>
            </a:r>
            <a:r>
              <a:rPr lang="en-GB" dirty="0" smtClean="0"/>
              <a:t>oncern</a:t>
            </a:r>
          </a:p>
          <a:p>
            <a:endParaRPr lang="en-GB" b="1" dirty="0"/>
          </a:p>
          <a:p>
            <a:r>
              <a:rPr lang="en-GB" b="1" dirty="0" smtClean="0"/>
              <a:t>U</a:t>
            </a:r>
            <a:r>
              <a:rPr lang="en-GB" dirty="0" smtClean="0"/>
              <a:t>ncomfortable</a:t>
            </a:r>
          </a:p>
          <a:p>
            <a:endParaRPr lang="en-GB" b="1" dirty="0"/>
          </a:p>
          <a:p>
            <a:r>
              <a:rPr lang="en-GB" dirty="0" err="1" smtClean="0"/>
              <a:t>un</a:t>
            </a:r>
            <a:r>
              <a:rPr lang="en-GB" b="1" dirty="0" err="1" smtClean="0"/>
              <a:t>S</a:t>
            </a:r>
            <a:r>
              <a:rPr lang="en-GB" dirty="0" err="1" smtClean="0"/>
              <a:t>afe</a:t>
            </a:r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S</a:t>
            </a:r>
            <a:r>
              <a:rPr lang="en-GB" dirty="0" smtClean="0"/>
              <a:t>top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 the left is one variation of the tool. Though the words used may be different, the approach is still the same.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4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2378C"/>
                </a:solidFill>
              </a:rPr>
              <a:t>Concern</a:t>
            </a:r>
            <a:endParaRPr lang="en-GB" dirty="0">
              <a:solidFill>
                <a:srgbClr val="C2378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initially, you have some concern with the intervention, treatment of process that is being put in place for a patient, you can raise your </a:t>
            </a:r>
            <a:r>
              <a:rPr lang="en-GB" b="1" dirty="0" smtClean="0"/>
              <a:t>Concern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 may simply be saying “</a:t>
            </a:r>
            <a:r>
              <a:rPr lang="en-GB" i="1" dirty="0" smtClean="0"/>
              <a:t>I’m concerned</a:t>
            </a:r>
            <a:r>
              <a:rPr lang="en-GB" dirty="0" smtClean="0"/>
              <a:t>”, before you explain your concern to your colleagues.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66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2378C"/>
                </a:solidFill>
              </a:rPr>
              <a:t>Uncomfortable</a:t>
            </a:r>
            <a:endParaRPr lang="en-GB" dirty="0">
              <a:solidFill>
                <a:srgbClr val="C2378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your initial concern is not listened to, and your concern not addressed, you can restate your concern, but this time with more assertive language.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“</a:t>
            </a:r>
            <a:r>
              <a:rPr lang="en-GB" i="1" dirty="0" smtClean="0"/>
              <a:t>I’m uncomfortable</a:t>
            </a:r>
            <a:r>
              <a:rPr lang="en-GB" dirty="0" smtClean="0"/>
              <a:t>”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dirty="0" smtClean="0"/>
              <a:t>Again, restating your reasons why.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19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unSafe</a:t>
            </a:r>
            <a:endParaRPr lang="en-GB" dirty="0">
              <a:solidFill>
                <a:srgbClr val="C2378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are still not listened to, or after some action your concern still remains, you can again be more assertive.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“</a:t>
            </a:r>
            <a:r>
              <a:rPr lang="en-GB" i="1" dirty="0" smtClean="0"/>
              <a:t>This is unsafe</a:t>
            </a:r>
            <a:r>
              <a:rPr lang="en-GB" dirty="0" smtClean="0"/>
              <a:t>”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r>
              <a:rPr lang="en-GB" dirty="0" smtClean="0"/>
              <a:t>When restating your reasons, it is important to be clear and focused.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19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</a:t>
            </a:r>
            <a:endParaRPr lang="en-GB" dirty="0">
              <a:solidFill>
                <a:srgbClr val="C2378C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Finally, if after your previous statements, the intervention, treatment or process is still progressing, you can go to the highest level.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“</a:t>
            </a:r>
            <a:r>
              <a:rPr lang="en-GB" i="1" dirty="0" smtClean="0"/>
              <a:t>Stop</a:t>
            </a:r>
            <a:r>
              <a:rPr lang="en-GB" dirty="0" smtClean="0"/>
              <a:t>”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696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CUSS?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aim here is to agree this tool as a standard way of raising concern. Each of the words is a trigger word and the objective is to embed this into practice so that when one is used, an individual or the team stop to consider concerns raised.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71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304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CUSS Communication Tool</vt:lpstr>
      <vt:lpstr>What is CUSS?</vt:lpstr>
      <vt:lpstr>C – U – S – S</vt:lpstr>
      <vt:lpstr>Concern</vt:lpstr>
      <vt:lpstr>Uncomfortable</vt:lpstr>
      <vt:lpstr>unSafe</vt:lpstr>
      <vt:lpstr>Stop</vt:lpstr>
      <vt:lpstr>Why CUSS?</vt:lpstr>
    </vt:vector>
  </TitlesOfParts>
  <Company>RCPCH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Cooper</dc:creator>
  <cp:lastModifiedBy>Marie Ward</cp:lastModifiedBy>
  <cp:revision>75</cp:revision>
  <dcterms:created xsi:type="dcterms:W3CDTF">2016-05-03T08:39:38Z</dcterms:created>
  <dcterms:modified xsi:type="dcterms:W3CDTF">2018-05-31T06:56:39Z</dcterms:modified>
</cp:coreProperties>
</file>